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0" r:id="rId1"/>
  </p:sldMasterIdLst>
  <p:notesMasterIdLst>
    <p:notesMasterId r:id="rId3"/>
  </p:notesMasterIdLst>
  <p:handoutMasterIdLst>
    <p:handoutMasterId r:id="rId4"/>
  </p:handoutMasterIdLst>
  <p:sldIdLst>
    <p:sldId id="477" r:id="rId2"/>
  </p:sldIdLst>
  <p:sldSz cx="9144000" cy="6858000" type="screen4x3"/>
  <p:notesSz cx="7104063" cy="10234613"/>
  <p:defaultTextStyle>
    <a:defPPr>
      <a:defRPr lang="ja-JP"/>
    </a:defPPr>
    <a:lvl1pPr algn="l" rtl="0" fontAlgn="base">
      <a:spcBef>
        <a:spcPct val="20000"/>
      </a:spcBef>
      <a:spcAft>
        <a:spcPct val="0"/>
      </a:spcAft>
      <a:buClr>
        <a:schemeClr val="bg2"/>
      </a:buClr>
      <a:buSzPct val="75000"/>
      <a:buFont typeface="Wingdings" pitchFamily="2" charset="2"/>
      <a:buChar char="n"/>
      <a:defRPr kumimoji="1" sz="32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bg2"/>
      </a:buClr>
      <a:buSzPct val="75000"/>
      <a:buFont typeface="Wingdings" pitchFamily="2" charset="2"/>
      <a:buChar char="n"/>
      <a:defRPr kumimoji="1" sz="32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bg2"/>
      </a:buClr>
      <a:buSzPct val="75000"/>
      <a:buFont typeface="Wingdings" pitchFamily="2" charset="2"/>
      <a:buChar char="n"/>
      <a:defRPr kumimoji="1" sz="32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bg2"/>
      </a:buClr>
      <a:buSzPct val="75000"/>
      <a:buFont typeface="Wingdings" pitchFamily="2" charset="2"/>
      <a:buChar char="n"/>
      <a:defRPr kumimoji="1" sz="32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bg2"/>
      </a:buClr>
      <a:buSzPct val="75000"/>
      <a:buFont typeface="Wingdings" pitchFamily="2" charset="2"/>
      <a:buChar char="n"/>
      <a:defRPr kumimoji="1" sz="32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FF00"/>
    <a:srgbClr val="CCECFF"/>
    <a:srgbClr val="FF0066"/>
    <a:srgbClr val="FF99CC"/>
    <a:srgbClr val="CC0099"/>
    <a:srgbClr val="FF6600"/>
    <a:srgbClr val="FF3300"/>
    <a:srgbClr val="FF66FF"/>
    <a:srgbClr val="0066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402" autoAdjust="0"/>
    <p:restoredTop sz="96353" autoAdjust="0"/>
  </p:normalViewPr>
  <p:slideViewPr>
    <p:cSldViewPr>
      <p:cViewPr varScale="1">
        <p:scale>
          <a:sx n="80" d="100"/>
          <a:sy n="80" d="100"/>
        </p:scale>
        <p:origin x="10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138" y="96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79042" cy="51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300"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024" y="2"/>
            <a:ext cx="3077367" cy="51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300"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57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720826"/>
            <a:ext cx="3079042" cy="51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300"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57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024" y="9720826"/>
            <a:ext cx="3077367" cy="51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300"/>
            </a:lvl1pPr>
          </a:lstStyle>
          <a:p>
            <a:pPr>
              <a:defRPr/>
            </a:pPr>
            <a:fld id="{EAB46307-AD00-491D-9BF0-5C834AB0E740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92673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79042" cy="51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300"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024" y="2"/>
            <a:ext cx="3077367" cy="51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300"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6763"/>
            <a:ext cx="5116513" cy="38369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579" y="4861235"/>
            <a:ext cx="5682580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826"/>
            <a:ext cx="3079042" cy="51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300"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024" y="9720826"/>
            <a:ext cx="3077367" cy="51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300"/>
            </a:lvl1pPr>
          </a:lstStyle>
          <a:p>
            <a:pPr>
              <a:defRPr/>
            </a:pPr>
            <a:fld id="{2D6FFB10-69D8-498F-9614-22A5EAE471A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022191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75863" indent="-298409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93635" indent="-238727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71089" indent="-238727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148543" indent="-238727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625997" indent="-238727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3103451" indent="-238727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580905" indent="-238727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4058359" indent="-238727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5FA1ECC-6DF9-4604-9E53-9004BC463D0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dirty="0">
              <a:ea typeface="ＭＳ Ｐゴシック" pitchFamily="50" charset="-128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422910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kumimoji="0" lang="ja-JP" altLang="ja-JP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kumimoji="0" lang="ja-JP" altLang="ja-JP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  <a:defRPr/>
                </a:pPr>
                <a:endParaRPr kumimoji="0" lang="ja-JP" altLang="ja-JP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  <a:defRPr/>
                </a:pPr>
                <a:endParaRPr kumimoji="0" lang="ja-JP" altLang="ja-JP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  <a:defRPr/>
                </a:pPr>
                <a:endParaRPr kumimoji="0" lang="ja-JP" altLang="ja-JP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  <a:defRPr/>
                </a:pPr>
                <a:endParaRPr kumimoji="0" lang="ja-JP" altLang="ja-JP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  <a:defRPr/>
                </a:pPr>
                <a:endParaRPr kumimoji="0" lang="ja-JP" altLang="ja-JP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  <a:defRPr/>
                </a:pPr>
                <a:endParaRPr kumimoji="0" lang="ja-JP" altLang="ja-JP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  <a:defRPr/>
                </a:pPr>
                <a:endParaRPr kumimoji="0" lang="ja-JP" altLang="ja-JP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  <a:defRPr/>
                </a:pPr>
                <a:endParaRPr kumimoji="0" lang="ja-JP" altLang="ja-JP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  <a:defRPr/>
                </a:pPr>
                <a:endParaRPr kumimoji="0" lang="ja-JP" altLang="ja-JP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  <a:defRPr/>
                </a:pPr>
                <a:endParaRPr kumimoji="0" lang="ja-JP" altLang="ja-JP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2222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22222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ja-JP" altLang="en-US" noProof="0"/>
              <a:t>マスター サブタイトルの書式設定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FE1FF4C8-20F2-4B94-9B7D-E97297A7FC7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74904" y="6534150"/>
            <a:ext cx="2133600" cy="314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kumimoji="0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5C3BE9F-430C-4110-8016-94903A5F04D8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99094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C1F31-242C-4129-8904-CEBA1F7C1880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18369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4033A-746E-49D6-89E9-FA35B4145273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04591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2A194-203A-43D4-9369-47855C46722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20171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CE0C1-CD68-4367-9CA0-1CCF51367703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46865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E22A8707-2195-4EE9-8B0C-BA38BC44DDC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74904" y="6534150"/>
            <a:ext cx="2133600" cy="314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kumimoji="0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5C3BE9F-430C-4110-8016-94903A5F04D8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64653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A6EE0-8EB8-4585-BDBF-F8DF126FC239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03377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3DABD-1F36-4886-AD13-BE3EC66FFE8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44604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4E499-85F1-456B-9574-65FEDF9344C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35656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52750-627F-4FB2-A746-D1AA851C2CE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7492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D8837-971F-498E-A37E-5C301B99B07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5768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3B438-41C8-4E76-8BF4-296061FEEE78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14407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61322-98E7-40F9-87C3-ED4DD07C705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412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kumimoji="0" sz="1200"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74904" y="6534150"/>
            <a:ext cx="2133600" cy="314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kumimoji="0"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5C3BE9F-430C-4110-8016-94903A5F04D8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kumimoji="0" lang="ja-JP" altLang="ja-JP" sz="240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kumimoji="0" lang="ja-JP" altLang="ja-JP" sz="240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kumimoji="0" lang="ja-JP" altLang="ja-JP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kumimoji="0" lang="ja-JP" altLang="ja-JP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kumimoji="0" lang="ja-JP" altLang="ja-JP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kumimoji="0" lang="ja-JP" altLang="ja-JP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kumimoji="0" lang="ja-JP" altLang="ja-JP" sz="240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kumimoji="0" lang="ja-JP" altLang="ja-JP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pitchFamily="2" charset="2"/>
                <a:buChar char="n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kumimoji="0" lang="ja-JP" altLang="ja-JP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2120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kumimoji="0" sz="1200"/>
            </a:lvl1pPr>
          </a:lstStyle>
          <a:p>
            <a:pPr>
              <a:defRPr/>
            </a:pPr>
            <a:endParaRPr lang="en-US" altLang="ja-JP" dirty="0"/>
          </a:p>
        </p:txBody>
      </p:sp>
      <p:pic>
        <p:nvPicPr>
          <p:cNvPr id="3" name="図 2" descr="ロゴ, アイコン&#10;&#10;自動的に生成された説明">
            <a:extLst>
              <a:ext uri="{FF2B5EF4-FFF2-40B4-BE49-F238E27FC236}">
                <a16:creationId xmlns:a16="http://schemas.microsoft.com/office/drawing/2014/main" id="{CA76FB75-8E94-459E-95C2-37B8E9E7362E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7" y="28576"/>
            <a:ext cx="372492" cy="378052"/>
          </a:xfrm>
          <a:prstGeom prst="rect">
            <a:avLst/>
          </a:prstGeom>
        </p:spPr>
      </p:pic>
      <p:sp>
        <p:nvSpPr>
          <p:cNvPr id="19" name="フッター プレースホルダー 4">
            <a:extLst>
              <a:ext uri="{FF2B5EF4-FFF2-40B4-BE49-F238E27FC236}">
                <a16:creationId xmlns:a16="http://schemas.microsoft.com/office/drawing/2014/main" id="{2257C03D-E304-45B3-95F8-75509F8CF1E9}"/>
              </a:ext>
            </a:extLst>
          </p:cNvPr>
          <p:cNvSpPr txBox="1">
            <a:spLocks/>
          </p:cNvSpPr>
          <p:nvPr userDrawn="1"/>
        </p:nvSpPr>
        <p:spPr bwMode="auto">
          <a:xfrm>
            <a:off x="4499992" y="6534150"/>
            <a:ext cx="3960441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2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kumimoji="1" sz="32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kumimoji="1" sz="32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kumimoji="1" sz="32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kumimoji="1" sz="32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32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32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32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32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dirty="0"/>
              <a:t> </a:t>
            </a:r>
            <a:r>
              <a:rPr lang="en-US" altLang="ja-JP" sz="1000" b="0" i="1" baseline="0" dirty="0">
                <a:latin typeface="Century" panose="02040604050505020304" pitchFamily="18" charset="0"/>
              </a:rPr>
              <a:t>Copyright© Toho System Science </a:t>
            </a:r>
            <a:r>
              <a:rPr lang="en-US" altLang="ja-JP" sz="1000" b="0" i="1" baseline="0" dirty="0" err="1">
                <a:latin typeface="Century" panose="02040604050505020304" pitchFamily="18" charset="0"/>
              </a:rPr>
              <a:t>Co.,Ltd</a:t>
            </a:r>
            <a:r>
              <a:rPr lang="en-US" altLang="ja-JP" sz="1000" b="0" i="1" baseline="0" dirty="0">
                <a:latin typeface="Century" panose="02040604050505020304" pitchFamily="18" charset="0"/>
              </a:rPr>
              <a:t>. All rights reserved.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  <p:sldLayoutId id="2147483897" r:id="rId12"/>
    <p:sldLayoutId id="2147483898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ＭＳ Ｐゴシック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ＭＳ Ｐゴシック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ＭＳ Ｐゴシック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74B82AB9-85E0-4795-A398-8271F393B1BE}"/>
              </a:ext>
            </a:extLst>
          </p:cNvPr>
          <p:cNvSpPr/>
          <p:nvPr/>
        </p:nvSpPr>
        <p:spPr bwMode="auto">
          <a:xfrm>
            <a:off x="5251891" y="108740"/>
            <a:ext cx="3744416" cy="360040"/>
          </a:xfrm>
          <a:prstGeom prst="roundRect">
            <a:avLst/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>
              <a:buNone/>
            </a:pPr>
            <a:r>
              <a:rPr lang="ja-JP" altLang="en-US" sz="1600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求める人材像作成　ワークシート</a:t>
            </a:r>
            <a:endParaRPr kumimoji="1" lang="en-US" altLang="ja-JP" sz="16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15BC7DE-8243-49AC-BBC5-69F5BAF6D9E4}"/>
              </a:ext>
            </a:extLst>
          </p:cNvPr>
          <p:cNvSpPr/>
          <p:nvPr/>
        </p:nvSpPr>
        <p:spPr bwMode="auto">
          <a:xfrm>
            <a:off x="179512" y="692696"/>
            <a:ext cx="8784976" cy="22385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①経営理念・ビジョン・普遍的な価値・大切にしているものなど</a:t>
            </a: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BE6EE64-8355-4874-8651-6402210CBD13}"/>
              </a:ext>
            </a:extLst>
          </p:cNvPr>
          <p:cNvSpPr/>
          <p:nvPr/>
        </p:nvSpPr>
        <p:spPr bwMode="auto">
          <a:xfrm>
            <a:off x="179512" y="916550"/>
            <a:ext cx="8784976" cy="88661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None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C07AAB9-93FD-4EEF-8C98-7B3FC9F30614}"/>
              </a:ext>
            </a:extLst>
          </p:cNvPr>
          <p:cNvSpPr/>
          <p:nvPr/>
        </p:nvSpPr>
        <p:spPr bwMode="auto">
          <a:xfrm>
            <a:off x="184007" y="2030504"/>
            <a:ext cx="4248472" cy="22385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②主力事業、商品・サービス、世の中に提供する価値</a:t>
            </a: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8FEB046-6A9F-4374-8658-CD281A8DD3F9}"/>
              </a:ext>
            </a:extLst>
          </p:cNvPr>
          <p:cNvSpPr/>
          <p:nvPr/>
        </p:nvSpPr>
        <p:spPr bwMode="auto">
          <a:xfrm>
            <a:off x="184007" y="2254358"/>
            <a:ext cx="4248472" cy="11652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</a:p>
          <a:p>
            <a:pPr>
              <a:buNone/>
            </a:pP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44D2199-0753-4EA8-971A-7F91A3F2CDD0}"/>
              </a:ext>
            </a:extLst>
          </p:cNvPr>
          <p:cNvSpPr/>
          <p:nvPr/>
        </p:nvSpPr>
        <p:spPr bwMode="auto">
          <a:xfrm>
            <a:off x="179512" y="3614680"/>
            <a:ext cx="4248472" cy="22385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③主要なお客様</a:t>
            </a: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CE18037-BD10-4B74-8450-2EC4E9D899F7}"/>
              </a:ext>
            </a:extLst>
          </p:cNvPr>
          <p:cNvSpPr/>
          <p:nvPr/>
        </p:nvSpPr>
        <p:spPr bwMode="auto">
          <a:xfrm>
            <a:off x="179512" y="3838534"/>
            <a:ext cx="4248472" cy="114429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</a:p>
          <a:p>
            <a:pPr>
              <a:buNone/>
            </a:pP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5800712-039F-4447-8E2D-2E91D33F7514}"/>
              </a:ext>
            </a:extLst>
          </p:cNvPr>
          <p:cNvSpPr/>
          <p:nvPr/>
        </p:nvSpPr>
        <p:spPr bwMode="auto">
          <a:xfrm>
            <a:off x="179512" y="5189281"/>
            <a:ext cx="4248472" cy="22385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④現在の組織と人材の特性</a:t>
            </a: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06700CA7-7639-4164-B1EC-27C2A65BA1A8}"/>
              </a:ext>
            </a:extLst>
          </p:cNvPr>
          <p:cNvSpPr/>
          <p:nvPr/>
        </p:nvSpPr>
        <p:spPr bwMode="auto">
          <a:xfrm>
            <a:off x="179512" y="5413135"/>
            <a:ext cx="4248472" cy="118421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</a:p>
          <a:p>
            <a:pPr>
              <a:buNone/>
            </a:pP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8F3FB70-1920-4E52-9FF0-8FF03CBCFB20}"/>
              </a:ext>
            </a:extLst>
          </p:cNvPr>
          <p:cNvSpPr/>
          <p:nvPr/>
        </p:nvSpPr>
        <p:spPr bwMode="auto">
          <a:xfrm>
            <a:off x="4716016" y="2030504"/>
            <a:ext cx="4248472" cy="22385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⑤今後の事業展開の方向性</a:t>
            </a: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1529BC88-94F3-4F6B-8A09-5AEFEEA8E9A1}"/>
              </a:ext>
            </a:extLst>
          </p:cNvPr>
          <p:cNvSpPr/>
          <p:nvPr/>
        </p:nvSpPr>
        <p:spPr bwMode="auto">
          <a:xfrm>
            <a:off x="4716016" y="2254358"/>
            <a:ext cx="4248472" cy="11824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</a:p>
          <a:p>
            <a:pPr>
              <a:buNone/>
            </a:pP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36F54D2-0123-4C6C-95D1-1BAA7E9A5956}"/>
              </a:ext>
            </a:extLst>
          </p:cNvPr>
          <p:cNvSpPr/>
          <p:nvPr/>
        </p:nvSpPr>
        <p:spPr bwMode="auto">
          <a:xfrm>
            <a:off x="4716016" y="3614680"/>
            <a:ext cx="4248472" cy="223854"/>
          </a:xfrm>
          <a:prstGeom prst="rect">
            <a:avLst/>
          </a:prstGeom>
          <a:solidFill>
            <a:srgbClr val="FF99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⑥今後必要となる人材像？</a:t>
            </a: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D986DC40-178D-42EA-AEF1-5EFADF9C44F2}"/>
              </a:ext>
            </a:extLst>
          </p:cNvPr>
          <p:cNvSpPr/>
          <p:nvPr/>
        </p:nvSpPr>
        <p:spPr bwMode="auto">
          <a:xfrm>
            <a:off x="4716016" y="3838534"/>
            <a:ext cx="4248472" cy="11746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</a:p>
          <a:p>
            <a:pPr>
              <a:buNone/>
            </a:pP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70B4FAC6-929C-4312-889E-75C08F9772FF}"/>
              </a:ext>
            </a:extLst>
          </p:cNvPr>
          <p:cNvSpPr/>
          <p:nvPr/>
        </p:nvSpPr>
        <p:spPr bwMode="auto">
          <a:xfrm>
            <a:off x="4716016" y="5013176"/>
            <a:ext cx="4248472" cy="223854"/>
          </a:xfrm>
          <a:prstGeom prst="rect">
            <a:avLst/>
          </a:prstGeom>
          <a:solidFill>
            <a:srgbClr val="FF99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理由</a:t>
            </a: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ECB6D671-F044-4171-805F-C4E34454E4D0}"/>
              </a:ext>
            </a:extLst>
          </p:cNvPr>
          <p:cNvSpPr/>
          <p:nvPr/>
        </p:nvSpPr>
        <p:spPr bwMode="auto">
          <a:xfrm>
            <a:off x="4716016" y="5237030"/>
            <a:ext cx="4248472" cy="136032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</a:p>
          <a:p>
            <a:pPr>
              <a:buNone/>
            </a:pP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00862EFA-8E9C-4EE5-9781-3B5D78683102}"/>
              </a:ext>
            </a:extLst>
          </p:cNvPr>
          <p:cNvSpPr/>
          <p:nvPr/>
        </p:nvSpPr>
        <p:spPr bwMode="auto">
          <a:xfrm>
            <a:off x="251520" y="1828726"/>
            <a:ext cx="288032" cy="193510"/>
          </a:xfrm>
          <a:prstGeom prst="downArrow">
            <a:avLst/>
          </a:prstGeom>
          <a:solidFill>
            <a:srgbClr val="FF33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</a:pPr>
            <a:endParaRPr kumimoji="1" lang="ja-JP" altLang="en-US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6" name="矢印: 下 25">
            <a:extLst>
              <a:ext uri="{FF2B5EF4-FFF2-40B4-BE49-F238E27FC236}">
                <a16:creationId xmlns:a16="http://schemas.microsoft.com/office/drawing/2014/main" id="{713B707C-6702-46AA-AD54-DF2861209374}"/>
              </a:ext>
            </a:extLst>
          </p:cNvPr>
          <p:cNvSpPr/>
          <p:nvPr/>
        </p:nvSpPr>
        <p:spPr bwMode="auto">
          <a:xfrm>
            <a:off x="251520" y="3429000"/>
            <a:ext cx="288032" cy="193510"/>
          </a:xfrm>
          <a:prstGeom prst="downArrow">
            <a:avLst/>
          </a:prstGeom>
          <a:solidFill>
            <a:srgbClr val="FF33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</a:pPr>
            <a:endParaRPr kumimoji="1" lang="ja-JP" altLang="en-US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7" name="矢印: 下 26">
            <a:extLst>
              <a:ext uri="{FF2B5EF4-FFF2-40B4-BE49-F238E27FC236}">
                <a16:creationId xmlns:a16="http://schemas.microsoft.com/office/drawing/2014/main" id="{67189EA8-7D4D-49E1-B27D-5A0C217A2DC5}"/>
              </a:ext>
            </a:extLst>
          </p:cNvPr>
          <p:cNvSpPr/>
          <p:nvPr/>
        </p:nvSpPr>
        <p:spPr bwMode="auto">
          <a:xfrm>
            <a:off x="251520" y="4995771"/>
            <a:ext cx="288032" cy="193510"/>
          </a:xfrm>
          <a:prstGeom prst="downArrow">
            <a:avLst/>
          </a:prstGeom>
          <a:solidFill>
            <a:srgbClr val="FF33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</a:pPr>
            <a:endParaRPr kumimoji="1" lang="ja-JP" altLang="en-US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cxnSp>
        <p:nvCxnSpPr>
          <p:cNvPr id="6" name="コネクタ: カギ線 5">
            <a:extLst>
              <a:ext uri="{FF2B5EF4-FFF2-40B4-BE49-F238E27FC236}">
                <a16:creationId xmlns:a16="http://schemas.microsoft.com/office/drawing/2014/main" id="{CDBFA678-5E0B-44A9-B57D-7114D75F722E}"/>
              </a:ext>
            </a:extLst>
          </p:cNvPr>
          <p:cNvCxnSpPr>
            <a:stCxn id="21" idx="3"/>
            <a:endCxn id="23" idx="1"/>
          </p:cNvCxnSpPr>
          <p:nvPr/>
        </p:nvCxnSpPr>
        <p:spPr bwMode="auto">
          <a:xfrm flipV="1">
            <a:off x="4427984" y="2845586"/>
            <a:ext cx="288032" cy="3159658"/>
          </a:xfrm>
          <a:prstGeom prst="bentConnector3">
            <a:avLst>
              <a:gd name="adj1" fmla="val 50000"/>
            </a:avLst>
          </a:prstGeom>
          <a:solidFill>
            <a:schemeClr val="bg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 w="med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矢印: 下 30">
            <a:extLst>
              <a:ext uri="{FF2B5EF4-FFF2-40B4-BE49-F238E27FC236}">
                <a16:creationId xmlns:a16="http://schemas.microsoft.com/office/drawing/2014/main" id="{6F294C9F-2F10-4196-A084-94CAC97E4D20}"/>
              </a:ext>
            </a:extLst>
          </p:cNvPr>
          <p:cNvSpPr/>
          <p:nvPr/>
        </p:nvSpPr>
        <p:spPr bwMode="auto">
          <a:xfrm>
            <a:off x="4783529" y="3436814"/>
            <a:ext cx="288032" cy="193510"/>
          </a:xfrm>
          <a:prstGeom prst="downArrow">
            <a:avLst/>
          </a:prstGeom>
          <a:solidFill>
            <a:srgbClr val="FF006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</a:pPr>
            <a:endParaRPr kumimoji="1" lang="ja-JP" altLang="en-US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232729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00：１ｄａｙインターンＳR12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Char char="n"/>
          <a:tabLst/>
          <a:defRPr kumimoji="1" lang="ja-JP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Char char="n"/>
          <a:tabLst/>
          <a:defRPr kumimoji="1" lang="ja-JP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00：１ｄａｙインターンＳR12</Template>
  <TotalTime>2464</TotalTime>
  <Words>84</Words>
  <Application>Microsoft Office PowerPoint</Application>
  <PresentationFormat>画面に合わせる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Arial</vt:lpstr>
      <vt:lpstr>Century</vt:lpstr>
      <vt:lpstr>Times New Roman</vt:lpstr>
      <vt:lpstr>Wingdings</vt:lpstr>
      <vt:lpstr>00：１ｄａｙインターンＳR12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TSS採用</cp:lastModifiedBy>
  <cp:revision>1</cp:revision>
  <cp:lastPrinted>2014-08-04T07:20:14Z</cp:lastPrinted>
  <dcterms:created xsi:type="dcterms:W3CDTF">2018-01-25T06:20:19Z</dcterms:created>
  <dcterms:modified xsi:type="dcterms:W3CDTF">2021-02-12T04:03:31Z</dcterms:modified>
</cp:coreProperties>
</file>